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503B-C36C-4A6A-A34C-D5DAC1EA282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92CB-2746-4860-8535-EE7A68D97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err="1" smtClean="0"/>
              <a:t>Nalanda</a:t>
            </a:r>
            <a:r>
              <a:rPr lang="en-US" sz="4800" b="1" dirty="0" smtClean="0"/>
              <a:t> Open University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Department of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</a:t>
            </a:r>
            <a:r>
              <a:rPr lang="en-US" dirty="0" err="1" smtClean="0"/>
              <a:t>Counsellor</a:t>
            </a:r>
            <a:r>
              <a:rPr lang="en-US" dirty="0" smtClean="0"/>
              <a:t> – Prof. (Dr.) D. N. </a:t>
            </a:r>
            <a:r>
              <a:rPr lang="en-US" dirty="0" err="1" smtClean="0"/>
              <a:t>Jha</a:t>
            </a:r>
            <a:endParaRPr lang="en-US" dirty="0" smtClean="0"/>
          </a:p>
          <a:p>
            <a:r>
              <a:rPr lang="en-US" sz="2800" dirty="0" smtClean="0"/>
              <a:t>Name of Course Coordinator</a:t>
            </a:r>
            <a:r>
              <a:rPr lang="en-US" dirty="0" smtClean="0"/>
              <a:t> – Prof. (Dr.) D. N. </a:t>
            </a:r>
            <a:r>
              <a:rPr lang="en-US" dirty="0" err="1" smtClean="0"/>
              <a:t>Jha</a:t>
            </a:r>
            <a:endParaRPr lang="en-US" dirty="0" smtClean="0"/>
          </a:p>
          <a:p>
            <a:r>
              <a:rPr lang="en-US" dirty="0" smtClean="0"/>
              <a:t>Course – MA Economics (Part –I)</a:t>
            </a:r>
          </a:p>
          <a:p>
            <a:r>
              <a:rPr lang="en-US" dirty="0" smtClean="0"/>
              <a:t>Paper – VII (International Economics)</a:t>
            </a:r>
          </a:p>
          <a:p>
            <a:r>
              <a:rPr lang="en-US" dirty="0" smtClean="0"/>
              <a:t>Topic – Free Trade </a:t>
            </a:r>
            <a:r>
              <a:rPr lang="en-US" dirty="0" err="1" smtClean="0"/>
              <a:t>vs</a:t>
            </a:r>
            <a:r>
              <a:rPr lang="en-US" dirty="0" smtClean="0"/>
              <a:t>  Protection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Free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Adam Smith “A free trade policy refers to a system of commercial policy which draws no distinction between domestic and foreign commodities and thus which </a:t>
            </a:r>
            <a:r>
              <a:rPr lang="en-US" dirty="0" err="1" smtClean="0"/>
              <a:t>nither</a:t>
            </a:r>
            <a:r>
              <a:rPr lang="en-US" dirty="0" smtClean="0"/>
              <a:t> imposes additional burdens on the later nor grants any special </a:t>
            </a:r>
            <a:r>
              <a:rPr lang="en-US" dirty="0" err="1" smtClean="0"/>
              <a:t>favour</a:t>
            </a:r>
            <a:r>
              <a:rPr lang="en-US" dirty="0" smtClean="0"/>
              <a:t> to the former.”</a:t>
            </a:r>
          </a:p>
          <a:p>
            <a:pPr>
              <a:buNone/>
            </a:pPr>
            <a:r>
              <a:rPr lang="en-US" dirty="0" err="1" smtClean="0"/>
              <a:t>Haberlar</a:t>
            </a:r>
            <a:r>
              <a:rPr lang="en-US" dirty="0" smtClean="0"/>
              <a:t> “Free trade is the external trade system of liberalism which opposes every inferences with the free play of economic forces.’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Arguments in </a:t>
            </a:r>
            <a:r>
              <a:rPr lang="en-US" b="1" dirty="0" err="1" smtClean="0"/>
              <a:t>Favour</a:t>
            </a:r>
            <a:r>
              <a:rPr lang="en-US" b="1" dirty="0" smtClean="0"/>
              <a:t> of Free Trade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Maximisation</a:t>
            </a:r>
            <a:r>
              <a:rPr lang="en-US" dirty="0" smtClean="0"/>
              <a:t> of total output</a:t>
            </a:r>
          </a:p>
          <a:p>
            <a:r>
              <a:rPr lang="en-US" dirty="0" err="1" smtClean="0"/>
              <a:t>Equalisation</a:t>
            </a:r>
            <a:r>
              <a:rPr lang="en-US" dirty="0" smtClean="0"/>
              <a:t> of commodity price</a:t>
            </a:r>
          </a:p>
          <a:p>
            <a:r>
              <a:rPr lang="en-US" dirty="0" smtClean="0"/>
              <a:t>Cheap imports</a:t>
            </a:r>
          </a:p>
          <a:p>
            <a:r>
              <a:rPr lang="en-US" dirty="0" smtClean="0"/>
              <a:t>Competition increases</a:t>
            </a:r>
          </a:p>
          <a:p>
            <a:r>
              <a:rPr lang="en-US" dirty="0" smtClean="0"/>
              <a:t>Optimum use of World resources</a:t>
            </a:r>
          </a:p>
          <a:p>
            <a:r>
              <a:rPr lang="en-US" dirty="0" smtClean="0"/>
              <a:t>Economic development of Under Developed Countries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Arguments in Against of Free Trade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control is absent</a:t>
            </a:r>
          </a:p>
          <a:p>
            <a:r>
              <a:rPr lang="en-US" dirty="0" smtClean="0"/>
              <a:t>Unfair and unhealthy competitions</a:t>
            </a:r>
          </a:p>
          <a:p>
            <a:r>
              <a:rPr lang="en-US" dirty="0" smtClean="0"/>
              <a:t>Creating monopoly in world market</a:t>
            </a:r>
          </a:p>
          <a:p>
            <a:r>
              <a:rPr lang="en-US" dirty="0" smtClean="0"/>
              <a:t>Less developed countries face </a:t>
            </a:r>
            <a:r>
              <a:rPr lang="en-US" dirty="0" err="1" smtClean="0"/>
              <a:t>unfavourable</a:t>
            </a:r>
            <a:r>
              <a:rPr lang="en-US" dirty="0" smtClean="0"/>
              <a:t> balance of trade</a:t>
            </a:r>
          </a:p>
          <a:p>
            <a:r>
              <a:rPr lang="en-US" dirty="0" smtClean="0"/>
              <a:t>Gains of trade are not equally distributed</a:t>
            </a:r>
          </a:p>
          <a:p>
            <a:r>
              <a:rPr lang="en-US" dirty="0" smtClean="0"/>
              <a:t>Free trade may encourage injurious and harmful products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PROTECTION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Harry G Johnson “Policies that create a divergence between relative prices of commodities to domestic consumers and producers and their relative prices in the world market.”</a:t>
            </a:r>
          </a:p>
          <a:p>
            <a:pPr>
              <a:buNone/>
            </a:pPr>
            <a:r>
              <a:rPr lang="en-US" dirty="0" smtClean="0"/>
              <a:t>Supporters of Protectionism</a:t>
            </a:r>
          </a:p>
          <a:p>
            <a:pPr>
              <a:buNone/>
            </a:pPr>
            <a:r>
              <a:rPr lang="en-US" dirty="0" smtClean="0"/>
              <a:t>     Alexander </a:t>
            </a:r>
            <a:r>
              <a:rPr lang="en-US" dirty="0" err="1" smtClean="0"/>
              <a:t>Hamiltion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Fredric List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Henery</a:t>
            </a:r>
            <a:r>
              <a:rPr lang="en-US" dirty="0" smtClean="0"/>
              <a:t> Charles Carey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Arguments in </a:t>
            </a:r>
            <a:r>
              <a:rPr lang="en-US" b="1" dirty="0" err="1" smtClean="0"/>
              <a:t>Favour</a:t>
            </a:r>
            <a:r>
              <a:rPr lang="en-US" b="1" dirty="0" smtClean="0"/>
              <a:t> of Protection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Infant Industry Arguments</a:t>
            </a:r>
          </a:p>
          <a:p>
            <a:r>
              <a:rPr lang="en-US" dirty="0" smtClean="0"/>
              <a:t>Diversification of Industries</a:t>
            </a:r>
          </a:p>
          <a:p>
            <a:r>
              <a:rPr lang="en-US" dirty="0" smtClean="0"/>
              <a:t>Home Market Arguments</a:t>
            </a:r>
          </a:p>
          <a:p>
            <a:r>
              <a:rPr lang="en-US" dirty="0" smtClean="0"/>
              <a:t>Basic Industries Arguments</a:t>
            </a:r>
          </a:p>
          <a:p>
            <a:r>
              <a:rPr lang="en-US" dirty="0" smtClean="0"/>
              <a:t>Employment Arguments</a:t>
            </a:r>
          </a:p>
          <a:p>
            <a:r>
              <a:rPr lang="en-US" dirty="0" smtClean="0"/>
              <a:t>Local Available resources Arguments.</a:t>
            </a:r>
          </a:p>
          <a:p>
            <a:r>
              <a:rPr lang="en-US" dirty="0" smtClean="0"/>
              <a:t>Wage Arguments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Arguments in Against of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Encouragement of Inefficient Industries</a:t>
            </a:r>
          </a:p>
          <a:p>
            <a:r>
              <a:rPr lang="en-US" dirty="0" smtClean="0"/>
              <a:t>Poor economic utilization of economic resources</a:t>
            </a:r>
          </a:p>
          <a:p>
            <a:r>
              <a:rPr lang="en-US" dirty="0" smtClean="0"/>
              <a:t>Loss of consumers</a:t>
            </a:r>
          </a:p>
          <a:p>
            <a:r>
              <a:rPr lang="en-US" dirty="0" smtClean="0"/>
              <a:t>Fall in the efficiency of Industry</a:t>
            </a:r>
          </a:p>
          <a:p>
            <a:r>
              <a:rPr lang="en-US" dirty="0" smtClean="0"/>
              <a:t>Reduction in </a:t>
            </a:r>
            <a:r>
              <a:rPr lang="en-US" smtClean="0"/>
              <a:t>Foreign Trade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Nalanda Open University Department of Economics</vt:lpstr>
      <vt:lpstr>Free Trade</vt:lpstr>
      <vt:lpstr>Arguments in Favour of Free Trade</vt:lpstr>
      <vt:lpstr>Arguments in Against of Free Trade</vt:lpstr>
      <vt:lpstr>PROTECTION</vt:lpstr>
      <vt:lpstr>Arguments in Favour of Protection</vt:lpstr>
      <vt:lpstr>Arguments in Against of Protection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Amar Pandey</cp:lastModifiedBy>
  <cp:revision>13</cp:revision>
  <dcterms:created xsi:type="dcterms:W3CDTF">2020-05-10T05:59:24Z</dcterms:created>
  <dcterms:modified xsi:type="dcterms:W3CDTF">2020-06-02T07:27:02Z</dcterms:modified>
</cp:coreProperties>
</file>